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1100" r:id="rId2"/>
    <p:sldId id="1099" r:id="rId3"/>
    <p:sldId id="1101" r:id="rId4"/>
    <p:sldId id="1249" r:id="rId5"/>
    <p:sldId id="1272" r:id="rId6"/>
    <p:sldId id="1273" r:id="rId7"/>
    <p:sldId id="1274" r:id="rId8"/>
    <p:sldId id="1275" r:id="rId9"/>
    <p:sldId id="1276" r:id="rId10"/>
    <p:sldId id="1282" r:id="rId11"/>
    <p:sldId id="1283" r:id="rId12"/>
    <p:sldId id="1284" r:id="rId13"/>
    <p:sldId id="1285" r:id="rId14"/>
    <p:sldId id="1277" r:id="rId15"/>
    <p:sldId id="1287" r:id="rId16"/>
    <p:sldId id="1288" r:id="rId17"/>
    <p:sldId id="1289" r:id="rId18"/>
    <p:sldId id="1290" r:id="rId19"/>
    <p:sldId id="1291" r:id="rId20"/>
    <p:sldId id="1292" r:id="rId21"/>
    <p:sldId id="1293" r:id="rId22"/>
    <p:sldId id="1294" r:id="rId23"/>
    <p:sldId id="1295" r:id="rId24"/>
    <p:sldId id="1296" r:id="rId25"/>
    <p:sldId id="1299" r:id="rId26"/>
    <p:sldId id="1297" r:id="rId27"/>
    <p:sldId id="1298" r:id="rId28"/>
    <p:sldId id="1300" r:id="rId29"/>
    <p:sldId id="1301" r:id="rId30"/>
    <p:sldId id="1302" r:id="rId31"/>
    <p:sldId id="1303" r:id="rId32"/>
    <p:sldId id="1314" r:id="rId33"/>
    <p:sldId id="1315" r:id="rId34"/>
    <p:sldId id="1313" r:id="rId35"/>
    <p:sldId id="1316" r:id="rId36"/>
    <p:sldId id="1317" r:id="rId37"/>
    <p:sldId id="951" r:id="rId38"/>
    <p:sldId id="1312" r:id="rId39"/>
    <p:sldId id="952" r:id="rId4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000099"/>
    <a:srgbClr val="FFCC00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1984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77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41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/>
              <a:t>Lecture 12 </a:t>
            </a:r>
            <a:r>
              <a:rPr lang="en-US" altLang="en-US" sz="4000" dirty="0"/>
              <a:t>– Program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are functions that </a:t>
            </a:r>
            <a:br>
              <a:rPr lang="en-US" dirty="0"/>
            </a:br>
            <a:r>
              <a:rPr lang="en-US" dirty="0"/>
              <a:t>assist other functions, or </a:t>
            </a:r>
            <a:br>
              <a:rPr lang="en-US" dirty="0"/>
            </a:br>
            <a:r>
              <a:rPr lang="en-US" dirty="0"/>
              <a:t>that provide basic functionality</a:t>
            </a:r>
          </a:p>
          <a:p>
            <a:endParaRPr lang="en-US" dirty="0"/>
          </a:p>
          <a:p>
            <a:r>
              <a:rPr lang="en-US" dirty="0"/>
              <a:t>They are often called </a:t>
            </a:r>
            <a:br>
              <a:rPr lang="en-US" dirty="0"/>
            </a:br>
            <a:r>
              <a:rPr lang="en-US" dirty="0"/>
              <a:t>from functions other </a:t>
            </a:r>
            <a:br>
              <a:rPr lang="en-US" dirty="0"/>
            </a:br>
            <a:r>
              <a:rPr lang="en-US" dirty="0"/>
              <a:t>than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962" y="2790334"/>
            <a:ext cx="2998166" cy="346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03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53535" cy="4517689"/>
          </a:xfrm>
        </p:spPr>
        <p:txBody>
          <a:bodyPr/>
          <a:lstStyle/>
          <a:p>
            <a:r>
              <a:rPr lang="en-US" dirty="0"/>
              <a:t>What about a helper function that is called any </a:t>
            </a:r>
            <a:br>
              <a:rPr lang="en-US" dirty="0"/>
            </a:br>
            <a:r>
              <a:rPr lang="en-US" dirty="0"/>
              <a:t>time we need a number within some range?</a:t>
            </a:r>
          </a:p>
          <a:p>
            <a:pPr lvl="1"/>
            <a:r>
              <a:rPr lang="en-US" dirty="0"/>
              <a:t>Grades: 0 to 100</a:t>
            </a:r>
          </a:p>
          <a:p>
            <a:pPr lvl="1"/>
            <a:r>
              <a:rPr lang="en-US" dirty="0"/>
              <a:t>Menu options: 1 to N (whatever the last option is)</a:t>
            </a:r>
          </a:p>
          <a:p>
            <a:pPr lvl="3"/>
            <a:endParaRPr lang="en-US" dirty="0"/>
          </a:p>
          <a:p>
            <a:r>
              <a:rPr lang="en-US" dirty="0"/>
              <a:t>What should it take in?  What should it output?</a:t>
            </a:r>
          </a:p>
          <a:p>
            <a:pPr lvl="1"/>
            <a:r>
              <a:rPr lang="en-US" dirty="0"/>
              <a:t>Input: the minimum and maximum</a:t>
            </a:r>
          </a:p>
          <a:p>
            <a:pPr lvl="1"/>
            <a:r>
              <a:rPr lang="en-US" dirty="0"/>
              <a:t>Output: the selected valid number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31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53336" cy="4517689"/>
          </a:xfrm>
        </p:spPr>
        <p:txBody>
          <a:bodyPr/>
          <a:lstStyle/>
          <a:p>
            <a:r>
              <a:rPr lang="en-US" dirty="0"/>
              <a:t>Here is one possible way to implement it: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18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message = 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between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\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and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(inclusive): "</a:t>
            </a:r>
          </a:p>
          <a:p>
            <a:pPr marL="457200" lvl="1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(message))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"That number is not allowed.  Try again!"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(message))</a:t>
            </a:r>
          </a:p>
          <a:p>
            <a:pPr marL="457200" lvl="1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newInt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6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99251" cy="4517689"/>
          </a:xfrm>
        </p:spPr>
        <p:txBody>
          <a:bodyPr/>
          <a:lstStyle/>
          <a:p>
            <a:r>
              <a:rPr lang="en-US" dirty="0"/>
              <a:t>Now that the function is written, we can use it</a:t>
            </a:r>
          </a:p>
          <a:p>
            <a:pPr lvl="1"/>
            <a:r>
              <a:rPr lang="en-US" dirty="0"/>
              <a:t>To get a valid grade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 =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MAX_GRADE)</a:t>
            </a:r>
          </a:p>
          <a:p>
            <a:pPr lvl="1"/>
            <a:r>
              <a:rPr lang="en-US" dirty="0"/>
              <a:t>To get a menu choice</a:t>
            </a:r>
          </a:p>
          <a:p>
            <a:pPr marL="914400" lvl="2" indent="0">
              <a:buNone/>
            </a:pP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printMenu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choice =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(MENU_MIN, MENU_MAX)</a:t>
            </a:r>
            <a:endParaRPr lang="en-US" dirty="0"/>
          </a:p>
          <a:p>
            <a:pPr lvl="1"/>
            <a:r>
              <a:rPr lang="en-US" dirty="0"/>
              <a:t>To get a valid index of a list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index =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getValidInt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)-1 )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87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only take a problem in one piece, it may seem too complicated to even </a:t>
            </a:r>
            <a:r>
              <a:rPr lang="en-US" u="sng" dirty="0"/>
              <a:t>begin</a:t>
            </a:r>
            <a:r>
              <a:rPr lang="en-US" dirty="0"/>
              <a:t> to solve</a:t>
            </a:r>
          </a:p>
          <a:p>
            <a:pPr lvl="1"/>
            <a:r>
              <a:rPr lang="en-US" sz="3200" dirty="0"/>
              <a:t>Create a program that lets two users play a game of checkers</a:t>
            </a:r>
          </a:p>
          <a:p>
            <a:pPr lvl="1"/>
            <a:r>
              <a:rPr lang="en-US" sz="3200" dirty="0"/>
              <a:t>Search for and present user-requested information from a database of music</a:t>
            </a:r>
          </a:p>
          <a:p>
            <a:pPr lvl="1"/>
            <a:r>
              <a:rPr lang="en-US" sz="3200" dirty="0"/>
              <a:t>Creating a video game from scratch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21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Top Down Design</a:t>
            </a:r>
          </a:p>
        </p:txBody>
      </p:sp>
    </p:spTree>
    <p:extLst>
      <p:ext uri="{BB962C8B-B14F-4D97-AF65-F5344CB8AC3E}">
        <p14:creationId xmlns:p14="http://schemas.microsoft.com/office/powerpoint/2010/main" val="281640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Down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programmers often use a </a:t>
            </a:r>
            <a:r>
              <a:rPr lang="en-US" b="1" i="1" dirty="0"/>
              <a:t>divide and conquer</a:t>
            </a:r>
            <a:r>
              <a:rPr lang="en-US" dirty="0"/>
              <a:t> approach to problem solving: </a:t>
            </a:r>
          </a:p>
          <a:p>
            <a:pPr lvl="1"/>
            <a:r>
              <a:rPr lang="en-US" dirty="0"/>
              <a:t>Break the problem into parts</a:t>
            </a:r>
          </a:p>
          <a:p>
            <a:pPr lvl="1"/>
            <a:r>
              <a:rPr lang="en-US" dirty="0"/>
              <a:t>Solve each part individually</a:t>
            </a:r>
          </a:p>
          <a:p>
            <a:pPr lvl="1"/>
            <a:r>
              <a:rPr lang="en-US" dirty="0"/>
              <a:t>Assemble into the larger solution</a:t>
            </a:r>
          </a:p>
          <a:p>
            <a:pPr lvl="3"/>
            <a:endParaRPr lang="en-US" dirty="0"/>
          </a:p>
          <a:p>
            <a:r>
              <a:rPr lang="en-US" dirty="0"/>
              <a:t>One example of this technique is </a:t>
            </a:r>
            <a:br>
              <a:rPr lang="en-US" dirty="0"/>
            </a:br>
            <a:r>
              <a:rPr lang="en-US" dirty="0"/>
              <a:t>known as </a:t>
            </a:r>
            <a:r>
              <a:rPr lang="en-US" b="1" i="1" dirty="0"/>
              <a:t>top down design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02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Down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969364"/>
            <a:ext cx="8900160" cy="4156799"/>
          </a:xfrm>
        </p:spPr>
        <p:txBody>
          <a:bodyPr/>
          <a:lstStyle/>
          <a:p>
            <a:r>
              <a:rPr lang="en-US" dirty="0"/>
              <a:t>Breaking the problem down into pieces makes it more manageable to solve</a:t>
            </a:r>
          </a:p>
          <a:p>
            <a:pPr lvl="3"/>
            <a:endParaRPr lang="en-US" dirty="0"/>
          </a:p>
          <a:p>
            <a:r>
              <a:rPr lang="en-US" b="1" i="1" dirty="0"/>
              <a:t>Top-down design </a:t>
            </a:r>
            <a:r>
              <a:rPr lang="en-US" dirty="0"/>
              <a:t>is a process in which:</a:t>
            </a:r>
          </a:p>
          <a:p>
            <a:pPr lvl="1"/>
            <a:r>
              <a:rPr lang="en-US" dirty="0"/>
              <a:t>A big problem is broken down into small sub-problems</a:t>
            </a:r>
          </a:p>
          <a:p>
            <a:pPr lvl="2"/>
            <a:r>
              <a:rPr lang="en-US" sz="2800" dirty="0"/>
              <a:t>Which can themselves be broken down into even smaller sub-problems</a:t>
            </a:r>
          </a:p>
          <a:p>
            <a:pPr lvl="3"/>
            <a:r>
              <a:rPr lang="en-US" sz="2800" dirty="0"/>
              <a:t>And so on and so forth…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01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Down Design: Illustration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/>
              <a:t>First, start with a clear statement of the problem or concept</a:t>
            </a:r>
          </a:p>
          <a:p>
            <a:endParaRPr lang="en-US" dirty="0"/>
          </a:p>
          <a:p>
            <a:r>
              <a:rPr lang="en-US" dirty="0"/>
              <a:t>A single big idea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Play Checkers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203" y="3548422"/>
            <a:ext cx="4655977" cy="34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12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Down Design: Illustration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/>
              <a:t>Next, break it down into several parts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21" name="Straight Connector 20"/>
          <p:cNvCxnSpPr>
            <a:stCxn id="23" idx="2"/>
            <a:endCxn id="25" idx="0"/>
          </p:cNvCxnSpPr>
          <p:nvPr/>
        </p:nvCxnSpPr>
        <p:spPr>
          <a:xfrm flipH="1">
            <a:off x="7038545" y="2542583"/>
            <a:ext cx="65" cy="4915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5465777" y="2795566"/>
            <a:ext cx="297471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Play Checkers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5002089" y="3034155"/>
            <a:ext cx="9347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Set up board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508193" y="3034155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Making a move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7849313" y="3033310"/>
            <a:ext cx="11823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Checking for win</a:t>
            </a:r>
          </a:p>
        </p:txBody>
      </p:sp>
      <p:cxnSp>
        <p:nvCxnSpPr>
          <p:cNvPr id="27" name="Straight Connector 26"/>
          <p:cNvCxnSpPr>
            <a:endCxn id="24" idx="0"/>
          </p:cNvCxnSpPr>
          <p:nvPr/>
        </p:nvCxnSpPr>
        <p:spPr>
          <a:xfrm>
            <a:off x="5469471" y="2799622"/>
            <a:ext cx="0" cy="23453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6" idx="0"/>
          </p:cNvCxnSpPr>
          <p:nvPr/>
        </p:nvCxnSpPr>
        <p:spPr>
          <a:xfrm>
            <a:off x="8440495" y="2778803"/>
            <a:ext cx="0" cy="25450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203" y="3548422"/>
            <a:ext cx="4655977" cy="34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7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Value-returning functions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</a:p>
          <a:p>
            <a:pPr lvl="1"/>
            <a:r>
              <a:rPr lang="en-US" dirty="0"/>
              <a:t>Common errors</a:t>
            </a:r>
          </a:p>
          <a:p>
            <a:r>
              <a:rPr lang="en-US" dirty="0"/>
              <a:t>Function scope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5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Down Design: Illustration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/>
              <a:t>Next, break it down into several parts</a:t>
            </a:r>
          </a:p>
          <a:p>
            <a:r>
              <a:rPr lang="en-US" dirty="0"/>
              <a:t>If any of those parts can be further broken down, then the process continues…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26" name="Straight Connector 25"/>
          <p:cNvCxnSpPr>
            <a:stCxn id="34" idx="2"/>
            <a:endCxn id="36" idx="0"/>
          </p:cNvCxnSpPr>
          <p:nvPr/>
        </p:nvCxnSpPr>
        <p:spPr>
          <a:xfrm flipH="1">
            <a:off x="7038545" y="2542583"/>
            <a:ext cx="65" cy="4915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465777" y="2795566"/>
            <a:ext cx="297471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Play Checkers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5002089" y="3034155"/>
            <a:ext cx="9347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Set up board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6508193" y="3034155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Making a move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849313" y="3033310"/>
            <a:ext cx="11823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Checking for win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4935425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Switch players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081473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Get user move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7233617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Move piece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910143" y="4618269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Count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pieces</a:t>
            </a:r>
          </a:p>
        </p:txBody>
      </p:sp>
      <p:cxnSp>
        <p:nvCxnSpPr>
          <p:cNvPr id="42" name="Straight Connector 41"/>
          <p:cNvCxnSpPr>
            <a:endCxn id="35" idx="0"/>
          </p:cNvCxnSpPr>
          <p:nvPr/>
        </p:nvCxnSpPr>
        <p:spPr>
          <a:xfrm>
            <a:off x="5469471" y="2799622"/>
            <a:ext cx="0" cy="23453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37" idx="0"/>
          </p:cNvCxnSpPr>
          <p:nvPr/>
        </p:nvCxnSpPr>
        <p:spPr>
          <a:xfrm>
            <a:off x="8440495" y="2778803"/>
            <a:ext cx="0" cy="25450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6" idx="2"/>
          </p:cNvCxnSpPr>
          <p:nvPr/>
        </p:nvCxnSpPr>
        <p:spPr>
          <a:xfrm>
            <a:off x="7038545" y="3549267"/>
            <a:ext cx="0" cy="11802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465777" y="3676438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7" idx="2"/>
            <a:endCxn id="41" idx="0"/>
          </p:cNvCxnSpPr>
          <p:nvPr/>
        </p:nvCxnSpPr>
        <p:spPr>
          <a:xfrm>
            <a:off x="8440495" y="3548422"/>
            <a:ext cx="0" cy="106984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0"/>
          </p:cNvCxnSpPr>
          <p:nvPr/>
        </p:nvCxnSpPr>
        <p:spPr>
          <a:xfrm flipV="1">
            <a:off x="7763969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9" idx="0"/>
          </p:cNvCxnSpPr>
          <p:nvPr/>
        </p:nvCxnSpPr>
        <p:spPr>
          <a:xfrm flipV="1">
            <a:off x="6611825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8" idx="0"/>
          </p:cNvCxnSpPr>
          <p:nvPr/>
        </p:nvCxnSpPr>
        <p:spPr>
          <a:xfrm flipV="1">
            <a:off x="5465777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203" y="3548422"/>
            <a:ext cx="4655977" cy="34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1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Down Design: Illustration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/>
              <a:t>And so on…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31" name="Straight Connector 30"/>
          <p:cNvCxnSpPr>
            <a:stCxn id="34" idx="2"/>
            <a:endCxn id="36" idx="0"/>
          </p:cNvCxnSpPr>
          <p:nvPr/>
        </p:nvCxnSpPr>
        <p:spPr>
          <a:xfrm flipH="1">
            <a:off x="7038545" y="2542583"/>
            <a:ext cx="65" cy="4915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465777" y="2795566"/>
            <a:ext cx="297471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Play Checkers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5002089" y="3034155"/>
            <a:ext cx="9347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Set up board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6508193" y="3034155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Making a move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849313" y="3033310"/>
            <a:ext cx="11823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Checking for win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4935425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Switch players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081473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Get user move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7233617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Move piece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910143" y="4618269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Count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pieces</a:t>
            </a:r>
          </a:p>
        </p:txBody>
      </p:sp>
      <p:cxnSp>
        <p:nvCxnSpPr>
          <p:cNvPr id="42" name="Straight Connector 41"/>
          <p:cNvCxnSpPr>
            <a:endCxn id="35" idx="0"/>
          </p:cNvCxnSpPr>
          <p:nvPr/>
        </p:nvCxnSpPr>
        <p:spPr>
          <a:xfrm>
            <a:off x="5469471" y="2799622"/>
            <a:ext cx="0" cy="23453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37" idx="0"/>
          </p:cNvCxnSpPr>
          <p:nvPr/>
        </p:nvCxnSpPr>
        <p:spPr>
          <a:xfrm>
            <a:off x="8440495" y="2778803"/>
            <a:ext cx="0" cy="25450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6" idx="2"/>
          </p:cNvCxnSpPr>
          <p:nvPr/>
        </p:nvCxnSpPr>
        <p:spPr>
          <a:xfrm>
            <a:off x="7038545" y="3549267"/>
            <a:ext cx="0" cy="11802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5465777" y="3676438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7" idx="2"/>
            <a:endCxn id="41" idx="0"/>
          </p:cNvCxnSpPr>
          <p:nvPr/>
        </p:nvCxnSpPr>
        <p:spPr>
          <a:xfrm>
            <a:off x="8440495" y="3548422"/>
            <a:ext cx="0" cy="106984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0" idx="0"/>
          </p:cNvCxnSpPr>
          <p:nvPr/>
        </p:nvCxnSpPr>
        <p:spPr>
          <a:xfrm flipV="1">
            <a:off x="7763969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9" idx="0"/>
          </p:cNvCxnSpPr>
          <p:nvPr/>
        </p:nvCxnSpPr>
        <p:spPr>
          <a:xfrm flipV="1">
            <a:off x="6611825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8" idx="0"/>
          </p:cNvCxnSpPr>
          <p:nvPr/>
        </p:nvCxnSpPr>
        <p:spPr>
          <a:xfrm flipV="1">
            <a:off x="5465777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54" idx="3"/>
          </p:cNvCxnSpPr>
          <p:nvPr/>
        </p:nvCxnSpPr>
        <p:spPr>
          <a:xfrm>
            <a:off x="6393665" y="5472975"/>
            <a:ext cx="20843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608713" y="4396024"/>
            <a:ext cx="3112" cy="108087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332961" y="4543527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Get valid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indexes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6393665" y="4805721"/>
            <a:ext cx="21816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5172519" y="5215419"/>
            <a:ext cx="1221146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Check move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validity</a:t>
            </a:r>
          </a:p>
        </p:txBody>
      </p:sp>
    </p:spTree>
    <p:extLst>
      <p:ext uri="{BB962C8B-B14F-4D97-AF65-F5344CB8AC3E}">
        <p14:creationId xmlns:p14="http://schemas.microsoft.com/office/powerpoint/2010/main" val="285150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Down Design: Illustration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/>
              <a:t>Your final design might look like this chart, which shows the overall structure of the smaller pieces that together make up the “big idea” of the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935425" y="2027471"/>
            <a:ext cx="4096252" cy="3703060"/>
            <a:chOff x="4935425" y="2027471"/>
            <a:chExt cx="4096252" cy="3703060"/>
          </a:xfrm>
        </p:grpSpPr>
        <p:cxnSp>
          <p:nvCxnSpPr>
            <p:cNvPr id="59" name="Straight Connector 58"/>
            <p:cNvCxnSpPr>
              <a:stCxn id="61" idx="2"/>
              <a:endCxn id="63" idx="0"/>
            </p:cNvCxnSpPr>
            <p:nvPr/>
          </p:nvCxnSpPr>
          <p:spPr>
            <a:xfrm flipH="1">
              <a:off x="7038545" y="2542583"/>
              <a:ext cx="65" cy="4915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5465777" y="2795566"/>
              <a:ext cx="2974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ounded Rectangle 60"/>
            <p:cNvSpPr/>
            <p:nvPr/>
          </p:nvSpPr>
          <p:spPr>
            <a:xfrm>
              <a:off x="6462668" y="2027471"/>
              <a:ext cx="115188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Play Checkers</a:t>
              </a: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5002089" y="3034155"/>
              <a:ext cx="9347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Set up board</a:t>
              </a: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6508193" y="3034155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Making a move</a:t>
              </a: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7849313" y="3033310"/>
              <a:ext cx="11823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Checking for win</a:t>
              </a: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4935425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Switch players</a:t>
              </a: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6081473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Get user move</a:t>
              </a: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7233617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Move piece</a:t>
              </a: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7910143" y="4618269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Count </a:t>
              </a:r>
              <a:br>
                <a:rPr lang="en-US" dirty="0">
                  <a:solidFill>
                    <a:prstClr val="black"/>
                  </a:solidFill>
                </a:rPr>
              </a:br>
              <a:r>
                <a:rPr lang="en-US" dirty="0">
                  <a:solidFill>
                    <a:prstClr val="black"/>
                  </a:solidFill>
                </a:rPr>
                <a:t>pieces</a:t>
              </a:r>
            </a:p>
          </p:txBody>
        </p:sp>
        <p:cxnSp>
          <p:nvCxnSpPr>
            <p:cNvPr id="69" name="Straight Connector 68"/>
            <p:cNvCxnSpPr>
              <a:endCxn id="62" idx="0"/>
            </p:cNvCxnSpPr>
            <p:nvPr/>
          </p:nvCxnSpPr>
          <p:spPr>
            <a:xfrm>
              <a:off x="5469471" y="2799622"/>
              <a:ext cx="0" cy="23453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endCxn id="64" idx="0"/>
            </p:cNvCxnSpPr>
            <p:nvPr/>
          </p:nvCxnSpPr>
          <p:spPr>
            <a:xfrm>
              <a:off x="8440495" y="2778803"/>
              <a:ext cx="0" cy="25450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3" idx="2"/>
            </p:cNvCxnSpPr>
            <p:nvPr/>
          </p:nvCxnSpPr>
          <p:spPr>
            <a:xfrm>
              <a:off x="7038545" y="3549267"/>
              <a:ext cx="0" cy="11802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5465777" y="3676438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4" idx="2"/>
              <a:endCxn id="68" idx="0"/>
            </p:cNvCxnSpPr>
            <p:nvPr/>
          </p:nvCxnSpPr>
          <p:spPr>
            <a:xfrm>
              <a:off x="8440495" y="3548422"/>
              <a:ext cx="0" cy="106984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67" idx="0"/>
            </p:cNvCxnSpPr>
            <p:nvPr/>
          </p:nvCxnSpPr>
          <p:spPr>
            <a:xfrm flipV="1">
              <a:off x="7763969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66" idx="0"/>
            </p:cNvCxnSpPr>
            <p:nvPr/>
          </p:nvCxnSpPr>
          <p:spPr>
            <a:xfrm flipV="1">
              <a:off x="6611825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65" idx="0"/>
            </p:cNvCxnSpPr>
            <p:nvPr/>
          </p:nvCxnSpPr>
          <p:spPr>
            <a:xfrm flipV="1">
              <a:off x="5465777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6393665" y="5472975"/>
              <a:ext cx="2084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6608713" y="4396024"/>
              <a:ext cx="3112" cy="108087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393665" y="4805721"/>
              <a:ext cx="2181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ounded Rectangle 28"/>
            <p:cNvSpPr/>
            <p:nvPr/>
          </p:nvSpPr>
          <p:spPr>
            <a:xfrm>
              <a:off x="5332961" y="4543527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Get valid </a:t>
              </a:r>
              <a:br>
                <a:rPr lang="en-US" dirty="0">
                  <a:solidFill>
                    <a:prstClr val="black"/>
                  </a:solidFill>
                </a:rPr>
              </a:br>
              <a:r>
                <a:rPr lang="en-US" dirty="0">
                  <a:solidFill>
                    <a:prstClr val="black"/>
                  </a:solidFill>
                </a:rPr>
                <a:t>indexes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172519" y="5215419"/>
              <a:ext cx="1221146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Check move</a:t>
              </a:r>
              <a:br>
                <a:rPr lang="en-US" dirty="0">
                  <a:solidFill>
                    <a:prstClr val="black"/>
                  </a:solidFill>
                </a:rPr>
              </a:br>
              <a:r>
                <a:rPr lang="en-US" dirty="0">
                  <a:solidFill>
                    <a:prstClr val="black"/>
                  </a:solidFill>
                </a:rPr>
                <a:t>validity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183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Down Design: Illustration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3956304" cy="4156799"/>
          </a:xfrm>
        </p:spPr>
        <p:txBody>
          <a:bodyPr/>
          <a:lstStyle/>
          <a:p>
            <a:r>
              <a:rPr lang="en-US" dirty="0"/>
              <a:t>This is like an upside-down </a:t>
            </a:r>
            <a:br>
              <a:rPr lang="en-US" dirty="0"/>
            </a:br>
            <a:r>
              <a:rPr lang="en-US" dirty="0"/>
              <a:t>“tree,” where </a:t>
            </a:r>
            <a:br>
              <a:rPr lang="en-US" dirty="0"/>
            </a:br>
            <a:r>
              <a:rPr lang="en-US" dirty="0"/>
              <a:t>each of the </a:t>
            </a:r>
            <a:br>
              <a:rPr lang="en-US" dirty="0"/>
            </a:br>
            <a:r>
              <a:rPr lang="en-US" dirty="0"/>
              <a:t>nodes represents </a:t>
            </a:r>
            <a:br>
              <a:rPr lang="en-US" dirty="0"/>
            </a:br>
            <a:r>
              <a:rPr lang="en-US" dirty="0"/>
              <a:t>a single process </a:t>
            </a:r>
            <a:br>
              <a:rPr lang="en-US" dirty="0"/>
            </a:br>
            <a:r>
              <a:rPr lang="en-US" dirty="0"/>
              <a:t>(or a function)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935425" y="2027471"/>
            <a:ext cx="4096252" cy="3703060"/>
            <a:chOff x="4935425" y="2027471"/>
            <a:chExt cx="4096252" cy="3703060"/>
          </a:xfrm>
        </p:grpSpPr>
        <p:cxnSp>
          <p:nvCxnSpPr>
            <p:cNvPr id="31" name="Straight Connector 30"/>
            <p:cNvCxnSpPr>
              <a:stCxn id="57" idx="2"/>
              <a:endCxn id="59" idx="0"/>
            </p:cNvCxnSpPr>
            <p:nvPr/>
          </p:nvCxnSpPr>
          <p:spPr>
            <a:xfrm flipH="1">
              <a:off x="7038545" y="2542583"/>
              <a:ext cx="65" cy="4915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465777" y="2795566"/>
              <a:ext cx="2974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ounded Rectangle 56"/>
            <p:cNvSpPr/>
            <p:nvPr/>
          </p:nvSpPr>
          <p:spPr>
            <a:xfrm>
              <a:off x="6462668" y="2027471"/>
              <a:ext cx="115188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Play Checkers</a:t>
              </a: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5002089" y="3034155"/>
              <a:ext cx="9347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Set up board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6508193" y="3034155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Making a move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7849313" y="3033310"/>
              <a:ext cx="11823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Checking for win</a:t>
              </a: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4935425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Switch players</a:t>
              </a: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6081473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Get user move</a:t>
              </a: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7233617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Move piece</a:t>
              </a: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7910143" y="4618269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Count </a:t>
              </a:r>
              <a:br>
                <a:rPr lang="en-US" dirty="0">
                  <a:solidFill>
                    <a:prstClr val="black"/>
                  </a:solidFill>
                </a:rPr>
              </a:br>
              <a:r>
                <a:rPr lang="en-US" dirty="0">
                  <a:solidFill>
                    <a:prstClr val="black"/>
                  </a:solidFill>
                </a:rPr>
                <a:t>pieces</a:t>
              </a:r>
            </a:p>
          </p:txBody>
        </p:sp>
        <p:cxnSp>
          <p:nvCxnSpPr>
            <p:cNvPr id="65" name="Straight Connector 64"/>
            <p:cNvCxnSpPr>
              <a:endCxn id="58" idx="0"/>
            </p:cNvCxnSpPr>
            <p:nvPr/>
          </p:nvCxnSpPr>
          <p:spPr>
            <a:xfrm>
              <a:off x="5469471" y="2799622"/>
              <a:ext cx="0" cy="23453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endCxn id="60" idx="0"/>
            </p:cNvCxnSpPr>
            <p:nvPr/>
          </p:nvCxnSpPr>
          <p:spPr>
            <a:xfrm>
              <a:off x="8440495" y="2778803"/>
              <a:ext cx="0" cy="25450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59" idx="2"/>
            </p:cNvCxnSpPr>
            <p:nvPr/>
          </p:nvCxnSpPr>
          <p:spPr>
            <a:xfrm>
              <a:off x="7038545" y="3549267"/>
              <a:ext cx="0" cy="11802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5465777" y="3676438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60" idx="2"/>
              <a:endCxn id="64" idx="0"/>
            </p:cNvCxnSpPr>
            <p:nvPr/>
          </p:nvCxnSpPr>
          <p:spPr>
            <a:xfrm>
              <a:off x="8440495" y="3548422"/>
              <a:ext cx="0" cy="106984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63" idx="0"/>
            </p:cNvCxnSpPr>
            <p:nvPr/>
          </p:nvCxnSpPr>
          <p:spPr>
            <a:xfrm flipV="1">
              <a:off x="7763969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2" idx="0"/>
            </p:cNvCxnSpPr>
            <p:nvPr/>
          </p:nvCxnSpPr>
          <p:spPr>
            <a:xfrm flipV="1">
              <a:off x="6611825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1" idx="0"/>
            </p:cNvCxnSpPr>
            <p:nvPr/>
          </p:nvCxnSpPr>
          <p:spPr>
            <a:xfrm flipV="1">
              <a:off x="5465777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393665" y="5472975"/>
              <a:ext cx="2084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6608713" y="4396024"/>
              <a:ext cx="3112" cy="108087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6393665" y="4805721"/>
              <a:ext cx="2181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ounded Rectangle 75"/>
            <p:cNvSpPr/>
            <p:nvPr/>
          </p:nvSpPr>
          <p:spPr>
            <a:xfrm>
              <a:off x="5332961" y="4543527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Get valid </a:t>
              </a:r>
              <a:br>
                <a:rPr lang="en-US" dirty="0">
                  <a:solidFill>
                    <a:prstClr val="black"/>
                  </a:solidFill>
                </a:rPr>
              </a:br>
              <a:r>
                <a:rPr lang="en-US" dirty="0">
                  <a:solidFill>
                    <a:prstClr val="black"/>
                  </a:solidFill>
                </a:rPr>
                <a:t>indexes</a:t>
              </a: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5172519" y="5215419"/>
              <a:ext cx="1221146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Check move</a:t>
              </a:r>
              <a:br>
                <a:rPr lang="en-US" dirty="0">
                  <a:solidFill>
                    <a:prstClr val="black"/>
                  </a:solidFill>
                </a:rPr>
              </a:br>
              <a:r>
                <a:rPr lang="en-US" dirty="0">
                  <a:solidFill>
                    <a:prstClr val="black"/>
                  </a:solidFill>
                </a:rPr>
                <a:t>validity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712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Down Design: Illustration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" y="1969364"/>
            <a:ext cx="4126992" cy="4156799"/>
          </a:xfrm>
        </p:spPr>
        <p:txBody>
          <a:bodyPr/>
          <a:lstStyle/>
          <a:p>
            <a:r>
              <a:rPr lang="en-US" dirty="0"/>
              <a:t>The bottom nodes are “leaves” that represent pieces </a:t>
            </a:r>
            <a:br>
              <a:rPr lang="en-US" dirty="0"/>
            </a:br>
            <a:r>
              <a:rPr lang="en-US" dirty="0"/>
              <a:t>that need to be developed</a:t>
            </a:r>
          </a:p>
          <a:p>
            <a:r>
              <a:rPr lang="en-US" dirty="0"/>
              <a:t>They are then recombined to </a:t>
            </a:r>
            <a:br>
              <a:rPr lang="en-US" dirty="0"/>
            </a:br>
            <a:r>
              <a:rPr lang="en-US" dirty="0"/>
              <a:t>create the solution to the original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33" name="Straight Connector 32"/>
          <p:cNvCxnSpPr>
            <a:stCxn id="35" idx="2"/>
            <a:endCxn id="37" idx="0"/>
          </p:cNvCxnSpPr>
          <p:nvPr/>
        </p:nvCxnSpPr>
        <p:spPr>
          <a:xfrm flipH="1">
            <a:off x="7038545" y="2542583"/>
            <a:ext cx="65" cy="4915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465777" y="2795566"/>
            <a:ext cx="297471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Play Checkers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5002089" y="3034155"/>
            <a:ext cx="93476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Set up board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508193" y="3034155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Making a move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849313" y="3033310"/>
            <a:ext cx="11823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Checking for win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935425" y="386541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Switch players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6081473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Get user move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233617" y="3865414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Move piece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910143" y="4618269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Count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pieces</a:t>
            </a:r>
          </a:p>
        </p:txBody>
      </p:sp>
      <p:cxnSp>
        <p:nvCxnSpPr>
          <p:cNvPr id="43" name="Straight Connector 42"/>
          <p:cNvCxnSpPr>
            <a:endCxn id="36" idx="0"/>
          </p:cNvCxnSpPr>
          <p:nvPr/>
        </p:nvCxnSpPr>
        <p:spPr>
          <a:xfrm>
            <a:off x="5469471" y="2799622"/>
            <a:ext cx="0" cy="23453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38" idx="0"/>
          </p:cNvCxnSpPr>
          <p:nvPr/>
        </p:nvCxnSpPr>
        <p:spPr>
          <a:xfrm>
            <a:off x="8440495" y="2778803"/>
            <a:ext cx="0" cy="25450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7" idx="2"/>
          </p:cNvCxnSpPr>
          <p:nvPr/>
        </p:nvCxnSpPr>
        <p:spPr>
          <a:xfrm>
            <a:off x="7038545" y="3549267"/>
            <a:ext cx="0" cy="11802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465777" y="3676438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8" idx="2"/>
            <a:endCxn id="42" idx="0"/>
          </p:cNvCxnSpPr>
          <p:nvPr/>
        </p:nvCxnSpPr>
        <p:spPr>
          <a:xfrm>
            <a:off x="8440495" y="3548422"/>
            <a:ext cx="0" cy="106984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1" idx="0"/>
          </p:cNvCxnSpPr>
          <p:nvPr/>
        </p:nvCxnSpPr>
        <p:spPr>
          <a:xfrm flipV="1">
            <a:off x="7763969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0"/>
          </p:cNvCxnSpPr>
          <p:nvPr/>
        </p:nvCxnSpPr>
        <p:spPr>
          <a:xfrm flipV="1">
            <a:off x="6611825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9" idx="0"/>
          </p:cNvCxnSpPr>
          <p:nvPr/>
        </p:nvCxnSpPr>
        <p:spPr>
          <a:xfrm flipV="1">
            <a:off x="5465777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55" idx="3"/>
          </p:cNvCxnSpPr>
          <p:nvPr/>
        </p:nvCxnSpPr>
        <p:spPr>
          <a:xfrm>
            <a:off x="6393665" y="5472975"/>
            <a:ext cx="20843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6608713" y="4396024"/>
            <a:ext cx="3112" cy="108087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5332961" y="4543527"/>
            <a:ext cx="1060704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Get valid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indexes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393665" y="4805721"/>
            <a:ext cx="21816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5172519" y="5215419"/>
            <a:ext cx="1221146" cy="515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Check move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validity</a:t>
            </a:r>
          </a:p>
        </p:txBody>
      </p:sp>
    </p:spTree>
    <p:extLst>
      <p:ext uri="{BB962C8B-B14F-4D97-AF65-F5344CB8AC3E}">
        <p14:creationId xmlns:p14="http://schemas.microsoft.com/office/powerpoint/2010/main" val="164137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Down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4299819" cy="4517689"/>
          </a:xfrm>
        </p:spPr>
        <p:txBody>
          <a:bodyPr/>
          <a:lstStyle/>
          <a:p>
            <a:r>
              <a:rPr lang="en-US" dirty="0"/>
              <a:t>We’ve created a simplified design that’s easy to follow</a:t>
            </a:r>
          </a:p>
          <a:p>
            <a:pPr lvl="3"/>
            <a:endParaRPr lang="en-US" dirty="0"/>
          </a:p>
          <a:p>
            <a:r>
              <a:rPr lang="en-US" dirty="0"/>
              <a:t>Still missing a couple pieces, but it’s a start!</a:t>
            </a:r>
          </a:p>
          <a:p>
            <a:pPr lvl="1"/>
            <a:r>
              <a:rPr lang="en-US" dirty="0"/>
              <a:t>There’s also no plan included 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 </a:t>
            </a:r>
            <a:r>
              <a:rPr lang="en-US" dirty="0"/>
              <a:t>in this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grpSp>
        <p:nvGrpSpPr>
          <p:cNvPr id="6" name="Group 5"/>
          <p:cNvGrpSpPr/>
          <p:nvPr/>
        </p:nvGrpSpPr>
        <p:grpSpPr>
          <a:xfrm>
            <a:off x="4935425" y="2027471"/>
            <a:ext cx="4096252" cy="3703060"/>
            <a:chOff x="4935425" y="2027471"/>
            <a:chExt cx="4096252" cy="3703060"/>
          </a:xfrm>
        </p:grpSpPr>
        <p:cxnSp>
          <p:nvCxnSpPr>
            <p:cNvPr id="7" name="Straight Connector 6"/>
            <p:cNvCxnSpPr>
              <a:stCxn id="9" idx="2"/>
              <a:endCxn id="11" idx="0"/>
            </p:cNvCxnSpPr>
            <p:nvPr/>
          </p:nvCxnSpPr>
          <p:spPr>
            <a:xfrm flipH="1">
              <a:off x="7038545" y="2542583"/>
              <a:ext cx="65" cy="491572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5465777" y="2795566"/>
              <a:ext cx="2974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ounded Rectangle 8"/>
            <p:cNvSpPr/>
            <p:nvPr/>
          </p:nvSpPr>
          <p:spPr>
            <a:xfrm>
              <a:off x="6462668" y="2027471"/>
              <a:ext cx="115188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Play Checkers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002089" y="3034155"/>
              <a:ext cx="9347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Set up board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508193" y="3034155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Making a move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7849313" y="3033310"/>
              <a:ext cx="118236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Checking for win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935425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Switch players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081473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Get user move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7233617" y="3865414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Move piece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910143" y="4618269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Count </a:t>
              </a:r>
              <a:br>
                <a:rPr lang="en-US" dirty="0">
                  <a:solidFill>
                    <a:prstClr val="black"/>
                  </a:solidFill>
                </a:rPr>
              </a:br>
              <a:r>
                <a:rPr lang="en-US" dirty="0">
                  <a:solidFill>
                    <a:prstClr val="black"/>
                  </a:solidFill>
                </a:rPr>
                <a:t>pieces</a:t>
              </a:r>
            </a:p>
          </p:txBody>
        </p:sp>
        <p:cxnSp>
          <p:nvCxnSpPr>
            <p:cNvPr id="17" name="Straight Connector 16"/>
            <p:cNvCxnSpPr>
              <a:endCxn id="10" idx="0"/>
            </p:cNvCxnSpPr>
            <p:nvPr/>
          </p:nvCxnSpPr>
          <p:spPr>
            <a:xfrm>
              <a:off x="5469471" y="2799622"/>
              <a:ext cx="0" cy="23453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12" idx="0"/>
            </p:cNvCxnSpPr>
            <p:nvPr/>
          </p:nvCxnSpPr>
          <p:spPr>
            <a:xfrm>
              <a:off x="8440495" y="2778803"/>
              <a:ext cx="0" cy="25450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1" idx="2"/>
            </p:cNvCxnSpPr>
            <p:nvPr/>
          </p:nvCxnSpPr>
          <p:spPr>
            <a:xfrm>
              <a:off x="7038545" y="3549267"/>
              <a:ext cx="0" cy="11802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5465777" y="3676438"/>
              <a:ext cx="22981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2" idx="2"/>
              <a:endCxn id="16" idx="0"/>
            </p:cNvCxnSpPr>
            <p:nvPr/>
          </p:nvCxnSpPr>
          <p:spPr>
            <a:xfrm>
              <a:off x="8440495" y="3548422"/>
              <a:ext cx="0" cy="1069847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5" idx="0"/>
            </p:cNvCxnSpPr>
            <p:nvPr/>
          </p:nvCxnSpPr>
          <p:spPr>
            <a:xfrm flipV="1">
              <a:off x="7763969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4" idx="0"/>
            </p:cNvCxnSpPr>
            <p:nvPr/>
          </p:nvCxnSpPr>
          <p:spPr>
            <a:xfrm flipV="1">
              <a:off x="6611825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3" idx="0"/>
            </p:cNvCxnSpPr>
            <p:nvPr/>
          </p:nvCxnSpPr>
          <p:spPr>
            <a:xfrm flipV="1">
              <a:off x="5465777" y="3676438"/>
              <a:ext cx="0" cy="188976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393665" y="5472975"/>
              <a:ext cx="2084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6608713" y="4396024"/>
              <a:ext cx="3112" cy="1080873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393665" y="4805721"/>
              <a:ext cx="2181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ed Rectangle 27"/>
            <p:cNvSpPr/>
            <p:nvPr/>
          </p:nvSpPr>
          <p:spPr>
            <a:xfrm>
              <a:off x="5332961" y="4543527"/>
              <a:ext cx="1060704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Get valid </a:t>
              </a:r>
              <a:br>
                <a:rPr lang="en-US" dirty="0">
                  <a:solidFill>
                    <a:prstClr val="black"/>
                  </a:solidFill>
                </a:rPr>
              </a:br>
              <a:r>
                <a:rPr lang="en-US" dirty="0">
                  <a:solidFill>
                    <a:prstClr val="black"/>
                  </a:solidFill>
                </a:rPr>
                <a:t>indexes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172519" y="5215419"/>
              <a:ext cx="1221146" cy="51511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Check move</a:t>
              </a:r>
              <a:br>
                <a:rPr lang="en-US" dirty="0">
                  <a:solidFill>
                    <a:prstClr val="black"/>
                  </a:solidFill>
                </a:rPr>
              </a:br>
              <a:r>
                <a:rPr lang="en-US" dirty="0">
                  <a:solidFill>
                    <a:prstClr val="black"/>
                  </a:solidFill>
                </a:rPr>
                <a:t>validity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915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Analogy: Essay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/>
              <a:t>Think of it as an outline for a essay you’re writing for a class assignment</a:t>
            </a:r>
          </a:p>
          <a:p>
            <a:pPr lvl="2"/>
            <a:endParaRPr lang="en-US" dirty="0"/>
          </a:p>
          <a:p>
            <a:r>
              <a:rPr lang="en-US" dirty="0"/>
              <a:t>You don’t just start writing things down!</a:t>
            </a:r>
          </a:p>
          <a:p>
            <a:pPr lvl="1"/>
            <a:r>
              <a:rPr lang="en-US" dirty="0"/>
              <a:t>You come up with a plan of the important points you’ll cover, and in what order</a:t>
            </a:r>
          </a:p>
          <a:p>
            <a:pPr lvl="1"/>
            <a:r>
              <a:rPr lang="en-US" dirty="0"/>
              <a:t>This helps you to formulate your thoughts as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62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Implementing a Design in Code</a:t>
            </a:r>
          </a:p>
        </p:txBody>
      </p:sp>
    </p:spTree>
    <p:extLst>
      <p:ext uri="{BB962C8B-B14F-4D97-AF65-F5344CB8AC3E}">
        <p14:creationId xmlns:p14="http://schemas.microsoft.com/office/powerpoint/2010/main" val="247158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Up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3956304" cy="4156799"/>
          </a:xfrm>
        </p:spPr>
        <p:txBody>
          <a:bodyPr/>
          <a:lstStyle/>
          <a:p>
            <a:r>
              <a:rPr lang="en-US" dirty="0"/>
              <a:t>Develop each of the modules separately</a:t>
            </a:r>
          </a:p>
          <a:p>
            <a:pPr lvl="1"/>
            <a:r>
              <a:rPr lang="en-US" dirty="0"/>
              <a:t>Test that each one works as expected</a:t>
            </a:r>
          </a:p>
          <a:p>
            <a:r>
              <a:rPr lang="en-US" dirty="0"/>
              <a:t>Then combine into their larger parts</a:t>
            </a:r>
          </a:p>
          <a:p>
            <a:pPr lvl="1"/>
            <a:r>
              <a:rPr lang="en-US" dirty="0"/>
              <a:t>Continue until the program is complete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32" name="Straight Connector 31"/>
          <p:cNvCxnSpPr>
            <a:stCxn id="60" idx="2"/>
            <a:endCxn id="62" idx="0"/>
          </p:cNvCxnSpPr>
          <p:nvPr/>
        </p:nvCxnSpPr>
        <p:spPr>
          <a:xfrm flipH="1">
            <a:off x="7038545" y="2542583"/>
            <a:ext cx="65" cy="491572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5465777" y="2795566"/>
            <a:ext cx="2974718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6462668" y="2027471"/>
            <a:ext cx="115188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Play Checkers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5002089" y="3034155"/>
            <a:ext cx="9347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Set up board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6508193" y="3034155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Making a move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7849313" y="3033310"/>
            <a:ext cx="118236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Checking for win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935425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Switch players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6081473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Get user move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7233617" y="3865414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Move piece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7910143" y="4618269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Count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pieces</a:t>
            </a:r>
          </a:p>
        </p:txBody>
      </p:sp>
      <p:cxnSp>
        <p:nvCxnSpPr>
          <p:cNvPr id="68" name="Straight Connector 67"/>
          <p:cNvCxnSpPr>
            <a:endCxn id="61" idx="0"/>
          </p:cNvCxnSpPr>
          <p:nvPr/>
        </p:nvCxnSpPr>
        <p:spPr>
          <a:xfrm>
            <a:off x="5469471" y="2799622"/>
            <a:ext cx="0" cy="23453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63" idx="0"/>
          </p:cNvCxnSpPr>
          <p:nvPr/>
        </p:nvCxnSpPr>
        <p:spPr>
          <a:xfrm>
            <a:off x="8440495" y="2778803"/>
            <a:ext cx="0" cy="25450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2" idx="2"/>
          </p:cNvCxnSpPr>
          <p:nvPr/>
        </p:nvCxnSpPr>
        <p:spPr>
          <a:xfrm>
            <a:off x="7038545" y="3549267"/>
            <a:ext cx="0" cy="11802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5465777" y="3676438"/>
            <a:ext cx="229819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3" idx="2"/>
            <a:endCxn id="67" idx="0"/>
          </p:cNvCxnSpPr>
          <p:nvPr/>
        </p:nvCxnSpPr>
        <p:spPr>
          <a:xfrm>
            <a:off x="8440495" y="3548422"/>
            <a:ext cx="0" cy="1069847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6" idx="0"/>
          </p:cNvCxnSpPr>
          <p:nvPr/>
        </p:nvCxnSpPr>
        <p:spPr>
          <a:xfrm flipV="1">
            <a:off x="7763969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5" idx="0"/>
          </p:cNvCxnSpPr>
          <p:nvPr/>
        </p:nvCxnSpPr>
        <p:spPr>
          <a:xfrm flipV="1">
            <a:off x="6611825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4" idx="0"/>
          </p:cNvCxnSpPr>
          <p:nvPr/>
        </p:nvCxnSpPr>
        <p:spPr>
          <a:xfrm flipV="1">
            <a:off x="5465777" y="3676438"/>
            <a:ext cx="0" cy="188976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393665" y="5472975"/>
            <a:ext cx="208432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6608713" y="4396024"/>
            <a:ext cx="3112" cy="1080873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393665" y="4805721"/>
            <a:ext cx="218160" cy="0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5332961" y="4543527"/>
            <a:ext cx="1060704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Get valid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indexes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5172519" y="5215419"/>
            <a:ext cx="1221146" cy="515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Check move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validity</a:t>
            </a:r>
          </a:p>
        </p:txBody>
      </p:sp>
    </p:spTree>
    <p:extLst>
      <p:ext uri="{BB962C8B-B14F-4D97-AF65-F5344CB8AC3E}">
        <p14:creationId xmlns:p14="http://schemas.microsoft.com/office/powerpoint/2010/main" val="136918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79" grpId="0" animBg="1"/>
      <p:bldP spid="8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Up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test your functions, you will probably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as a (temporary) test bed</a:t>
            </a:r>
          </a:p>
          <a:p>
            <a:pPr lvl="1"/>
            <a:r>
              <a:rPr lang="en-US" dirty="0"/>
              <a:t>You can even call 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if you want</a:t>
            </a:r>
          </a:p>
          <a:p>
            <a:pPr lvl="2"/>
            <a:endParaRPr lang="en-US" dirty="0"/>
          </a:p>
          <a:p>
            <a:r>
              <a:rPr lang="en-US" dirty="0"/>
              <a:t>Call each function with different test inputs</a:t>
            </a:r>
          </a:p>
          <a:p>
            <a:pPr lvl="1"/>
            <a:r>
              <a:rPr lang="en-US" dirty="0"/>
              <a:t>How does the board setup work if it’s 1x1?</a:t>
            </a:r>
          </a:p>
          <a:p>
            <a:pPr lvl="1"/>
            <a:r>
              <a:rPr lang="en-US" dirty="0"/>
              <a:t>Does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if/else</a:t>
            </a:r>
            <a:r>
              <a:rPr lang="en-US" dirty="0"/>
              <a:t> work when switching players?</a:t>
            </a:r>
          </a:p>
          <a:p>
            <a:pPr lvl="1"/>
            <a:r>
              <a:rPr lang="en-US" dirty="0"/>
              <a:t>Ensure that functions “play nicely”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6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19823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Down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 of the “opposite” of bottom up</a:t>
            </a:r>
          </a:p>
          <a:p>
            <a:r>
              <a:rPr lang="en-US" dirty="0"/>
              <a:t>Create “dummy” functions that fulfill the requirements, but don’t perform their job</a:t>
            </a:r>
          </a:p>
          <a:p>
            <a:pPr lvl="1"/>
            <a:r>
              <a:rPr lang="en-US" dirty="0"/>
              <a:t>For example, a function that is supposed to </a:t>
            </a:r>
            <a:br>
              <a:rPr lang="en-US" dirty="0"/>
            </a:br>
            <a:r>
              <a:rPr lang="en-US" dirty="0"/>
              <a:t>get the user move; it takes in the board, but simply returns that they want to move to 0, 0</a:t>
            </a:r>
          </a:p>
          <a:p>
            <a:r>
              <a:rPr lang="en-US" dirty="0"/>
              <a:t>Write up a “functional”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that calls these dummy functions</a:t>
            </a:r>
          </a:p>
          <a:p>
            <a:pPr lvl="1"/>
            <a:r>
              <a:rPr lang="en-US" dirty="0"/>
              <a:t>Helps to pinpoint other functions you may need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91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To Choose?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 down?  Or bottom up?</a:t>
            </a:r>
          </a:p>
          <a:p>
            <a:pPr lvl="3"/>
            <a:endParaRPr lang="en-US" dirty="0"/>
          </a:p>
          <a:p>
            <a:r>
              <a:rPr lang="en-US" dirty="0"/>
              <a:t>It’s up to you!</a:t>
            </a:r>
          </a:p>
          <a:p>
            <a:pPr lvl="1"/>
            <a:r>
              <a:rPr lang="en-US" sz="3200" dirty="0"/>
              <a:t>As you do more programming, you will develop your own preference and style</a:t>
            </a:r>
          </a:p>
          <a:p>
            <a:pPr lvl="2"/>
            <a:endParaRPr lang="en-US" dirty="0"/>
          </a:p>
          <a:p>
            <a:r>
              <a:rPr lang="en-US" dirty="0"/>
              <a:t>For now, just use </a:t>
            </a:r>
            <a:r>
              <a:rPr lang="en-US" u="sng" dirty="0"/>
              <a:t>something</a:t>
            </a:r>
            <a:r>
              <a:rPr lang="en-US" dirty="0"/>
              <a:t> – don’t code up everything at once without testing anything!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04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566644-BDED-7140-BF94-CD9C111F2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66BE62-6ECA-0744-814E-DACDCB498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document carefully</a:t>
            </a:r>
          </a:p>
          <a:p>
            <a:pPr lvl="1"/>
            <a:r>
              <a:rPr lang="en-US" dirty="0"/>
              <a:t>There are a lot of game rules and logic you need to follow</a:t>
            </a:r>
          </a:p>
          <a:p>
            <a:r>
              <a:rPr lang="en-US" dirty="0"/>
              <a:t>Work on it daily</a:t>
            </a:r>
          </a:p>
          <a:p>
            <a:pPr lvl="1"/>
            <a:r>
              <a:rPr lang="en-US" dirty="0"/>
              <a:t>Now that we know design techniques, you can work on a small piece of your project everyday</a:t>
            </a:r>
          </a:p>
          <a:p>
            <a:pPr lvl="1"/>
            <a:r>
              <a:rPr lang="en-US" dirty="0"/>
              <a:t>Before you know it, you’ll be done</a:t>
            </a:r>
          </a:p>
          <a:p>
            <a:pPr lvl="1"/>
            <a:r>
              <a:rPr lang="en-US" dirty="0"/>
              <a:t>Ask your friends to play your game! They will likely find bugs faster than you can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C67C210-AD40-7C49-B50D-BD4589512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25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C87A68-8DA9-C242-BD5B-39B7F8788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1157AA-F9A4-A948-8F98-254780661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artistic freedom! </a:t>
            </a:r>
          </a:p>
          <a:p>
            <a:pPr lvl="1"/>
            <a:r>
              <a:rPr lang="en-US" dirty="0"/>
              <a:t>You can give the print statements your own flair, as long as they’re appropriate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cannot deviate </a:t>
            </a:r>
            <a:r>
              <a:rPr lang="en-US" dirty="0" smtClean="0"/>
              <a:t>functionally!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you can’t match the order of choices and subsequent events in the sample output,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/>
              <a:t>will lose points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A6DD783-2B2D-5847-A2B7-1A6EB1A7A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96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FB3EDC-DAAE-E744-A405-C1E5CB5E1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C0CD28-AE91-3547-9874-4839FA057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Starter file available on GL</a:t>
            </a:r>
          </a:p>
          <a:p>
            <a:r>
              <a:rPr lang="en-US" dirty="0"/>
              <a:t>Your final version should include:</a:t>
            </a:r>
          </a:p>
          <a:p>
            <a:pPr lvl="1"/>
            <a:r>
              <a:rPr lang="en-US" dirty="0"/>
              <a:t>Function header comments for any functions you plan on writing (including the 5 required)</a:t>
            </a:r>
          </a:p>
          <a:p>
            <a:pPr lvl="1"/>
            <a:r>
              <a:rPr lang="en-US" dirty="0"/>
              <a:t>Pseudocode outline of main</a:t>
            </a:r>
          </a:p>
          <a:p>
            <a:pPr lvl="1"/>
            <a:r>
              <a:rPr lang="en-US" dirty="0"/>
              <a:t>You can have a minimal amount of real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DFFD823-15A9-4C47-8668-847A3F05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28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B0BF7D-DE61-DE4A-B5D6-EA4A91F30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E3C501-53EA-0A42-A609-69EF4B472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Office Hours!</a:t>
            </a:r>
          </a:p>
          <a:p>
            <a:pPr lvl="1"/>
            <a:r>
              <a:rPr lang="en-US" dirty="0"/>
              <a:t>Go early, do not wait</a:t>
            </a:r>
          </a:p>
          <a:p>
            <a:pPr lvl="1"/>
            <a:r>
              <a:rPr lang="en-US" dirty="0"/>
              <a:t>The closer we get to the final due date, the more packed they will get</a:t>
            </a:r>
          </a:p>
          <a:p>
            <a:pPr lvl="1"/>
            <a:endParaRPr lang="en-US" dirty="0"/>
          </a:p>
          <a:p>
            <a:r>
              <a:rPr lang="en-US" dirty="0"/>
              <a:t>Remember, this is an individual </a:t>
            </a:r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You cannot discuss the details of your implementation or brainstorm with other students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E87A172-2CE8-F845-B23E-8708BE99D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21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86B79B-9769-5747-84B6-E52F1A01F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/>
              <a:t>Project 1 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4D31A3D-0680-C742-A40D-24FC3FB9E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9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92247" cy="4517689"/>
          </a:xfrm>
        </p:spPr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CTRL+V</a:t>
            </a:r>
          </a:p>
          <a:p>
            <a:pPr lvl="1"/>
            <a:r>
              <a:rPr lang="en-US" dirty="0"/>
              <a:t>Moves the screen down one “page”</a:t>
            </a:r>
          </a:p>
          <a:p>
            <a:pPr lvl="1"/>
            <a:endParaRPr lang="en-US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M+V</a:t>
            </a:r>
          </a:p>
          <a:p>
            <a:pPr lvl="1"/>
            <a:r>
              <a:rPr lang="en-US" dirty="0"/>
              <a:t>Moves the screen up one “page”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4963" y="1051856"/>
            <a:ext cx="6214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emacs Shortcut</a:t>
            </a:r>
          </a:p>
        </p:txBody>
      </p:sp>
    </p:spTree>
    <p:extLst>
      <p:ext uri="{BB962C8B-B14F-4D97-AF65-F5344CB8AC3E}">
        <p14:creationId xmlns:p14="http://schemas.microsoft.com/office/powerpoint/2010/main" val="40781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1 Design due </a:t>
            </a:r>
          </a:p>
          <a:p>
            <a:pPr lvl="1"/>
            <a:r>
              <a:rPr lang="en-US" dirty="0"/>
              <a:t>Monday October 22nd at 8:59:59PM</a:t>
            </a:r>
          </a:p>
          <a:p>
            <a:endParaRPr lang="en-US" dirty="0" smtClean="0"/>
          </a:p>
          <a:p>
            <a:r>
              <a:rPr lang="en-US" dirty="0" smtClean="0"/>
              <a:t>Project </a:t>
            </a:r>
            <a:r>
              <a:rPr lang="en-US" dirty="0"/>
              <a:t>1 Final Version due </a:t>
            </a:r>
          </a:p>
          <a:p>
            <a:pPr lvl="1"/>
            <a:r>
              <a:rPr lang="en-US" dirty="0"/>
              <a:t>Monday October 29th at 8:59:59PM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10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Puzzle pieces (adapted from):</a:t>
            </a:r>
          </a:p>
          <a:p>
            <a:pPr lvl="1"/>
            <a:r>
              <a:rPr lang="en-US" sz="2000" dirty="0"/>
              <a:t>https://pixabay.com/p-308908/</a:t>
            </a:r>
          </a:p>
          <a:p>
            <a:r>
              <a:rPr lang="en-US" sz="2000" dirty="0"/>
              <a:t>Helping hands:</a:t>
            </a:r>
          </a:p>
          <a:p>
            <a:pPr lvl="1"/>
            <a:r>
              <a:rPr lang="en-US" sz="2000" dirty="0"/>
              <a:t>https://pixabay.com/p-40805/</a:t>
            </a:r>
          </a:p>
          <a:p>
            <a:r>
              <a:rPr lang="en-US" sz="2000" dirty="0"/>
              <a:t>Checkers:</a:t>
            </a:r>
          </a:p>
          <a:p>
            <a:pPr lvl="1"/>
            <a:r>
              <a:rPr lang="en-US" sz="2000" dirty="0"/>
              <a:t>https://en.wikipedia.org/wiki/File:The_Childrens_Museum_of_Indianapolis_-_Checkers.jpg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learn about modularity and its benefits</a:t>
            </a:r>
          </a:p>
          <a:p>
            <a:endParaRPr lang="en-US" dirty="0"/>
          </a:p>
          <a:p>
            <a:r>
              <a:rPr lang="en-US" dirty="0"/>
              <a:t>To see an example of breaking a large </a:t>
            </a:r>
            <a:br>
              <a:rPr lang="en-US" dirty="0"/>
            </a:br>
            <a:r>
              <a:rPr lang="en-US" dirty="0"/>
              <a:t>program into smaller pieces</a:t>
            </a:r>
          </a:p>
          <a:p>
            <a:pPr lvl="1"/>
            <a:r>
              <a:rPr lang="en-US" dirty="0"/>
              <a:t>Top Down Design</a:t>
            </a:r>
          </a:p>
          <a:p>
            <a:r>
              <a:rPr lang="en-US" dirty="0"/>
              <a:t>To introduce two methods of implementation</a:t>
            </a:r>
          </a:p>
          <a:p>
            <a:pPr lvl="1"/>
            <a:r>
              <a:rPr lang="en-US" dirty="0"/>
              <a:t>Top Down and Bottom Up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Modularity</a:t>
            </a:r>
          </a:p>
        </p:txBody>
      </p:sp>
    </p:spTree>
    <p:extLst>
      <p:ext uri="{BB962C8B-B14F-4D97-AF65-F5344CB8AC3E}">
        <p14:creationId xmlns:p14="http://schemas.microsoft.com/office/powerpoint/2010/main" val="31680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program being</a:t>
            </a:r>
            <a:r>
              <a:rPr lang="en-US" b="1" i="1" dirty="0"/>
              <a:t> modular </a:t>
            </a:r>
            <a:r>
              <a:rPr lang="en-US" dirty="0"/>
              <a:t>means that it is:</a:t>
            </a:r>
          </a:p>
          <a:p>
            <a:r>
              <a:rPr lang="en-US" dirty="0"/>
              <a:t>Made up of individual pieces (modules)</a:t>
            </a:r>
          </a:p>
          <a:p>
            <a:pPr lvl="1"/>
            <a:r>
              <a:rPr lang="en-US" dirty="0"/>
              <a:t>That can be changed or replaced</a:t>
            </a:r>
          </a:p>
          <a:p>
            <a:pPr lvl="1"/>
            <a:r>
              <a:rPr lang="en-US" dirty="0"/>
              <a:t>Without affecting the rest of the system</a:t>
            </a:r>
          </a:p>
          <a:p>
            <a:pPr lvl="3"/>
            <a:endParaRPr lang="en-US" dirty="0"/>
          </a:p>
          <a:p>
            <a:r>
              <a:rPr lang="en-US" dirty="0"/>
              <a:t>So if we replace or change one function, the rest should still work, even after the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08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modularity, </a:t>
            </a:r>
            <a:br>
              <a:rPr lang="en-US" dirty="0"/>
            </a:br>
            <a:r>
              <a:rPr lang="en-US" dirty="0"/>
              <a:t>you can reuse and </a:t>
            </a:r>
            <a:br>
              <a:rPr lang="en-US" dirty="0"/>
            </a:br>
            <a:r>
              <a:rPr lang="en-US" dirty="0"/>
              <a:t>repurpose your code</a:t>
            </a:r>
          </a:p>
          <a:p>
            <a:pPr lvl="3"/>
            <a:endParaRPr lang="en-US" dirty="0"/>
          </a:p>
          <a:p>
            <a:r>
              <a:rPr lang="en-US" dirty="0"/>
              <a:t>What are some pieces of code you’ve </a:t>
            </a:r>
            <a:br>
              <a:rPr lang="en-US" dirty="0"/>
            </a:br>
            <a:r>
              <a:rPr lang="en-US" dirty="0"/>
              <a:t>had to write multiple times?</a:t>
            </a:r>
          </a:p>
          <a:p>
            <a:pPr lvl="1"/>
            <a:r>
              <a:rPr lang="en-US" dirty="0"/>
              <a:t>Getting input between some min and max</a:t>
            </a:r>
          </a:p>
          <a:p>
            <a:pPr lvl="1"/>
            <a:r>
              <a:rPr lang="en-US" dirty="0"/>
              <a:t>Using a sentinel loop to create a list</a:t>
            </a:r>
          </a:p>
          <a:p>
            <a:pPr lvl="1"/>
            <a:r>
              <a:rPr lang="en-US" dirty="0"/>
              <a:t>What else?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01136" y="1366461"/>
            <a:ext cx="2207574" cy="206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137" y="1366460"/>
            <a:ext cx="2207574" cy="2062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024" y="1366461"/>
            <a:ext cx="2211686" cy="2066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023" y="1362617"/>
            <a:ext cx="2211686" cy="20665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021" y="1358773"/>
            <a:ext cx="2211686" cy="206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0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and Program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 far, functions have been used as a mechanism for reducing code duplication</a:t>
            </a:r>
          </a:p>
          <a:p>
            <a:pPr eaLnBrk="1" hangingPunct="1"/>
            <a:r>
              <a:rPr lang="en-US" altLang="en-US" dirty="0"/>
              <a:t>Another reason to use functions is to make your programs more modular</a:t>
            </a:r>
          </a:p>
          <a:p>
            <a:pPr lvl="3"/>
            <a:endParaRPr lang="en-US" altLang="en-US" dirty="0"/>
          </a:p>
          <a:p>
            <a:pPr eaLnBrk="1" hangingPunct="1"/>
            <a:r>
              <a:rPr lang="en-US" altLang="en-US" dirty="0"/>
              <a:t>As the algorithms you design get increasingly complex, it gets more and more difficult to make sense out of the programs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Functions and Program Structure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One option to handle this complexity is to break it down into smaller pieces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Each piece makes sense on its own</a:t>
            </a:r>
          </a:p>
          <a:p>
            <a:pPr eaLnBrk="1" hangingPunct="1"/>
            <a:r>
              <a:rPr lang="en-US" altLang="en-US" dirty="0"/>
              <a:t>You can then combine them together to form the complete program</a:t>
            </a:r>
          </a:p>
        </p:txBody>
      </p:sp>
    </p:spTree>
    <p:extLst>
      <p:ext uri="{BB962C8B-B14F-4D97-AF65-F5344CB8AC3E}">
        <p14:creationId xmlns:p14="http://schemas.microsoft.com/office/powerpoint/2010/main" val="415727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19407</TotalTime>
  <Words>1347</Words>
  <Application>Microsoft Office PowerPoint</Application>
  <PresentationFormat>On-screen Show (4:3)</PresentationFormat>
  <Paragraphs>308</Paragraphs>
  <Slides>39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12 – Program Design</vt:lpstr>
      <vt:lpstr>Last Class We Covered</vt:lpstr>
      <vt:lpstr>Any Questions from Last Time?</vt:lpstr>
      <vt:lpstr>Today’s Objectives</vt:lpstr>
      <vt:lpstr>Modularity</vt:lpstr>
      <vt:lpstr>Modularity</vt:lpstr>
      <vt:lpstr>Modularity</vt:lpstr>
      <vt:lpstr>Functions and Program Structure</vt:lpstr>
      <vt:lpstr>Functions and Program Structure</vt:lpstr>
      <vt:lpstr>Helper Functions</vt:lpstr>
      <vt:lpstr>Planning getValidInt()</vt:lpstr>
      <vt:lpstr>Creating getValidInt()</vt:lpstr>
      <vt:lpstr>Using getValidInt()</vt:lpstr>
      <vt:lpstr>Complex Problems</vt:lpstr>
      <vt:lpstr>Top Down Design</vt:lpstr>
      <vt:lpstr>Top Down Design</vt:lpstr>
      <vt:lpstr>Top Down Design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Top Down Design: Illustration</vt:lpstr>
      <vt:lpstr>Top Down Design</vt:lpstr>
      <vt:lpstr>Analogy: Essay Outline</vt:lpstr>
      <vt:lpstr>Implementing a Design in Code</vt:lpstr>
      <vt:lpstr>Bottom Up Implementation</vt:lpstr>
      <vt:lpstr>Bottom Up Implementation</vt:lpstr>
      <vt:lpstr>Top Down Implementation</vt:lpstr>
      <vt:lpstr>Which To Choose?</vt:lpstr>
      <vt:lpstr>Project 1</vt:lpstr>
      <vt:lpstr>Project 1</vt:lpstr>
      <vt:lpstr>Project 1 Design</vt:lpstr>
      <vt:lpstr>Project 1 Help</vt:lpstr>
      <vt:lpstr>Project 1 Questions?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357</cp:revision>
  <cp:lastPrinted>2018-10-17T12:36:06Z</cp:lastPrinted>
  <dcterms:created xsi:type="dcterms:W3CDTF">2014-05-05T14:25:42Z</dcterms:created>
  <dcterms:modified xsi:type="dcterms:W3CDTF">2018-10-17T19:58:32Z</dcterms:modified>
</cp:coreProperties>
</file>